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12192000"/>
  <p:notesSz cx="6858000" cy="9144000"/>
  <p:embeddedFontLst>
    <p:embeddedFont>
      <p:font typeface="Garamond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2D2C17E-8E0E-427D-8725-5164318D4484}">
  <a:tblStyle styleId="{22D2C17E-8E0E-427D-8725-5164318D4484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CEFE7"/>
          </a:solidFill>
        </a:fill>
      </a:tcStyle>
    </a:wholeTbl>
    <a:band1H>
      <a:tcTxStyle/>
      <a:tcStyle>
        <a:fill>
          <a:solidFill>
            <a:srgbClr val="D8DDCB"/>
          </a:solidFill>
        </a:fill>
      </a:tcStyle>
    </a:band1H>
    <a:band2H>
      <a:tcTxStyle/>
    </a:band2H>
    <a:band1V>
      <a:tcTxStyle/>
      <a:tcStyle>
        <a:fill>
          <a:solidFill>
            <a:srgbClr val="D8DDCB"/>
          </a:solidFill>
        </a:fill>
      </a:tcStyle>
    </a:band1V>
    <a:band2V>
      <a:tcTxStyle/>
    </a:band2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Garamond-bold.fntdata"/><Relationship Id="rId41" Type="http://schemas.openxmlformats.org/officeDocument/2006/relationships/font" Target="fonts/Garamond-regular.fntdata"/><Relationship Id="rId22" Type="http://schemas.openxmlformats.org/officeDocument/2006/relationships/slide" Target="slides/slide17.xml"/><Relationship Id="rId44" Type="http://schemas.openxmlformats.org/officeDocument/2006/relationships/font" Target="fonts/Garamond-boldItalic.fntdata"/><Relationship Id="rId21" Type="http://schemas.openxmlformats.org/officeDocument/2006/relationships/slide" Target="slides/slide16.xml"/><Relationship Id="rId43" Type="http://schemas.openxmlformats.org/officeDocument/2006/relationships/font" Target="fonts/Garamond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descr="HD-PanelTitleR1.png" id="18" name="Google Shape;18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0" name="Google Shape;2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1" name="Google Shape;2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con didascalia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9" name="Google Shape;89;p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panoramica con didascalia">
  <p:cSld name="Immagine panoramica con didascalia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96" name="Google Shape;96;p1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sottotitolo">
  <p:cSld name="Titolo e sottotitolo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05" name="Google Shape;105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zione con didascalia">
  <p:cSld name="Citazione con didascalia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5" name="Google Shape;115;p14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cheda nome">
  <p:cSld name="Scheda nom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cheda nome citazione">
  <p:cSld name="Scheda nome citazion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31" name="Google Shape;131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o o falso">
  <p:cSld name="Vero o falso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x">
  <p:cSld name="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0" name="Google Shape;150;p1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53" name="Google Shape;153;p19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Diapositiva titolo" showMasterSp="0">
  <p:cSld name="1_Diapositiva titol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3"/>
          <p:cNvGrpSpPr/>
          <p:nvPr/>
        </p:nvGrpSpPr>
        <p:grpSpPr>
          <a:xfrm>
            <a:off x="-16934" y="1138686"/>
            <a:ext cx="12231160" cy="4037163"/>
            <a:chOff x="-16934" y="0"/>
            <a:chExt cx="12231160" cy="6856214"/>
          </a:xfrm>
        </p:grpSpPr>
        <p:pic>
          <p:nvPicPr>
            <p:cNvPr descr="HD-PanelTitleR1.png" id="30" name="Google Shape;30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32" name="Google Shape;3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33" name="Google Shape;3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Google Shape;34;p3"/>
          <p:cNvSpPr txBox="1"/>
          <p:nvPr>
            <p:ph type="ctrTitle"/>
          </p:nvPr>
        </p:nvSpPr>
        <p:spPr>
          <a:xfrm>
            <a:off x="2686577" y="2414707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a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to con didascalia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46" name="Google Shape;46;p5"/>
          <p:cNvCxnSpPr/>
          <p:nvPr/>
        </p:nvCxnSpPr>
        <p:spPr>
          <a:xfrm>
            <a:off x="1396169" y="3016045"/>
            <a:ext cx="4022499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60" name="Google Shape;60;p7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e contenuti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fronto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72" name="Google Shape;72;p9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3" type="body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74" name="Google Shape;74;p9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78" name="Google Shape;78;p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itolo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84" name="Google Shape;84;p1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7.xml"/><Relationship Id="rId21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jp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descr="HD-PanelContent.png" id="7" name="Google Shape;7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9" name="Google Shape;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" name="Google Shape;10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it-IT"/>
              <a:t>PROJECT WORK</a:t>
            </a:r>
            <a:endParaRPr/>
          </a:p>
        </p:txBody>
      </p:sp>
      <p:sp>
        <p:nvSpPr>
          <p:cNvPr id="159" name="Google Shape;159;p20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680"/>
              <a:buNone/>
            </a:pPr>
            <a:r>
              <a:rPr lang="it-IT" sz="3200"/>
              <a:t>PANETTERIA</a:t>
            </a:r>
            <a:endParaRPr sz="3200"/>
          </a:p>
        </p:txBody>
      </p:sp>
      <p:sp>
        <p:nvSpPr>
          <p:cNvPr id="160" name="Google Shape;160;p20"/>
          <p:cNvSpPr txBox="1"/>
          <p:nvPr/>
        </p:nvSpPr>
        <p:spPr>
          <a:xfrm>
            <a:off x="8130901" y="6135185"/>
            <a:ext cx="3939179" cy="465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79"/>
              <a:buFont typeface="Arial"/>
              <a:buNone/>
            </a:pPr>
            <a:r>
              <a:rPr b="0" i="0" lang="it-IT" sz="259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autore: Matteo Moletti</a:t>
            </a:r>
            <a:endParaRPr b="0" i="0" sz="259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ctrTitle"/>
          </p:nvPr>
        </p:nvSpPr>
        <p:spPr>
          <a:xfrm>
            <a:off x="2695287" y="2405998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it-IT" sz="4800"/>
              <a:t>PROPOSTA PRODOTTI DA FORNO</a:t>
            </a:r>
            <a:endParaRPr sz="4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/>
          <p:nvPr/>
        </p:nvSpPr>
        <p:spPr>
          <a:xfrm>
            <a:off x="3074124" y="714827"/>
            <a:ext cx="60960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FAMIGLIA ROSSI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Nazionalità italiana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1175656" y="1376658"/>
            <a:ext cx="494646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b="0" i="0" lang="it-IT" sz="1600" u="none" cap="none" strike="noStrik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Papà (di circa 40 anni)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colazione: 4 fette biscottate da 9 gr.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pranzo: 1 ciabattina da 80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merenda del pomeriggio: 2 pangocciole da 50 gr.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cena: 2 panini alla curcuma da 50 gr.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motivazione: lavoro pesante</a:t>
            </a:r>
            <a:endParaRPr/>
          </a:p>
        </p:txBody>
      </p:sp>
      <p:sp>
        <p:nvSpPr>
          <p:cNvPr id="219" name="Google Shape;219;p30"/>
          <p:cNvSpPr/>
          <p:nvPr/>
        </p:nvSpPr>
        <p:spPr>
          <a:xfrm>
            <a:off x="6122124" y="1376658"/>
            <a:ext cx="494646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it-IT" sz="1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Mamma (di circa 40 anni) </a:t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colazione: 2 fette biscottate da 9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pranzo:  1 ciabattina da 80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merenda del pomeriggio: 1 pangocciole da 50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cena: 1 panino alla curcuma da 50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motivazione: la madre è casalinga e consuma meno energia.</a:t>
            </a:r>
            <a:endParaRPr/>
          </a:p>
        </p:txBody>
      </p:sp>
      <p:sp>
        <p:nvSpPr>
          <p:cNvPr id="220" name="Google Shape;220;p30"/>
          <p:cNvSpPr/>
          <p:nvPr/>
        </p:nvSpPr>
        <p:spPr>
          <a:xfrm>
            <a:off x="1175657" y="3748556"/>
            <a:ext cx="494646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it-IT" sz="1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Bambino di 10 anni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colazione: 1 panbrioche da 100 gr.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pranzo:  1 ciabattina da 80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merenda del pomeriggio: 2 pangocciole da 50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cena: 2 panini alla curcuma da 50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motivazione: hanno più bisogno di energia</a:t>
            </a:r>
            <a:endParaRPr/>
          </a:p>
        </p:txBody>
      </p:sp>
      <p:sp>
        <p:nvSpPr>
          <p:cNvPr id="221" name="Google Shape;221;p30"/>
          <p:cNvSpPr/>
          <p:nvPr/>
        </p:nvSpPr>
        <p:spPr>
          <a:xfrm>
            <a:off x="6122125" y="3748556"/>
            <a:ext cx="494646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it-IT" sz="1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Bambina di 10 anni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colazione: 1 panbrioche da 100 gr.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pranzo:  1 ciabattina da 80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merenda del pomeriggio: 2 pangocciole da 50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cena: 2 panini alla curcuma da 50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motivazione: hanno più bisogno di energia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/>
          <p:nvPr/>
        </p:nvSpPr>
        <p:spPr>
          <a:xfrm>
            <a:off x="1175656" y="1376658"/>
            <a:ext cx="494646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it-IT" sz="1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Papà (di circa 40 anni)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colazione: 4 fette di pancarrè da 20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pranzo:  1 baguette da 100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merenda del pomeriggio: 2 palline di Danubio da 30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cena: 1 fetta di focaccia di Recco da 100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motivazione: il papà lavora e fà sport.</a:t>
            </a:r>
            <a:endParaRPr/>
          </a:p>
        </p:txBody>
      </p:sp>
      <p:sp>
        <p:nvSpPr>
          <p:cNvPr id="227" name="Google Shape;227;p31"/>
          <p:cNvSpPr/>
          <p:nvPr/>
        </p:nvSpPr>
        <p:spPr>
          <a:xfrm>
            <a:off x="6122124" y="1376658"/>
            <a:ext cx="494646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it-IT" sz="1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Mamma (di circa 40 anni) </a:t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colazione: 2 fette di pancarrè da 20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pranzo: 1 baguette da 100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merenda del pomeriggio:  2 palline di Danubio da 30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cena: 1 fetta di focaccia di Recco da 150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motivazione: lavora e fà sport.</a:t>
            </a:r>
            <a:endParaRPr/>
          </a:p>
        </p:txBody>
      </p:sp>
      <p:sp>
        <p:nvSpPr>
          <p:cNvPr id="228" name="Google Shape;228;p31"/>
          <p:cNvSpPr/>
          <p:nvPr/>
        </p:nvSpPr>
        <p:spPr>
          <a:xfrm>
            <a:off x="1175657" y="3748556"/>
            <a:ext cx="494646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it-IT" sz="1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Bambino di 10 anni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colazione: 2 fette di pancarrè da 20 gr.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pranzo: 1 baguette da 100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merenda del pomeriggio: 2 palline di Danubio da 30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cena: 1 fetta di focaccia di Recco da 150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motivazione: studia e fà sport.</a:t>
            </a:r>
            <a:endParaRPr/>
          </a:p>
        </p:txBody>
      </p:sp>
      <p:sp>
        <p:nvSpPr>
          <p:cNvPr id="229" name="Google Shape;229;p31"/>
          <p:cNvSpPr/>
          <p:nvPr/>
        </p:nvSpPr>
        <p:spPr>
          <a:xfrm>
            <a:off x="6122124" y="3748556"/>
            <a:ext cx="494646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it-IT" sz="1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Bambina di 10 anni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colazione: 2 fette di pancarrè da 20 gr.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pranzo: 1 baguette da 100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merenda del pomeriggio: 2 palline di Danubio da 30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cena: 1 fetta di focaccia di Recco da 150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motivazione: studia e fà sport.</a:t>
            </a:r>
            <a:endParaRPr/>
          </a:p>
        </p:txBody>
      </p:sp>
      <p:sp>
        <p:nvSpPr>
          <p:cNvPr id="230" name="Google Shape;230;p31"/>
          <p:cNvSpPr/>
          <p:nvPr/>
        </p:nvSpPr>
        <p:spPr>
          <a:xfrm>
            <a:off x="3074124" y="714827"/>
            <a:ext cx="60960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FAMIGLIA BIANCHI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Nazionalità italiana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/>
          <p:nvPr/>
        </p:nvSpPr>
        <p:spPr>
          <a:xfrm>
            <a:off x="1088572" y="1376658"/>
            <a:ext cx="503355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it-IT" sz="1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Giovane (di circa 20 anni)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colazione: 4 palline di Danubio da 30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pranzo: un panino hot dog da 150 gr. (aperitivo)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merenda del pomeriggio: 1 bagel da 80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cena: 1 pagnotta di pane alle noci da 100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motivazione: roba abbastanza calorica anche se sono giovani non è un problema.</a:t>
            </a:r>
            <a:endParaRPr/>
          </a:p>
        </p:txBody>
      </p:sp>
      <p:sp>
        <p:nvSpPr>
          <p:cNvPr id="236" name="Google Shape;236;p32"/>
          <p:cNvSpPr/>
          <p:nvPr/>
        </p:nvSpPr>
        <p:spPr>
          <a:xfrm>
            <a:off x="6122124" y="1376658"/>
            <a:ext cx="503355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it-IT" sz="1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Giovane (di circa 20 anni)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colazione: 4 palline di Danubio da 30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pranzo:  un panino hot dog da 150 gr. (aperitivo)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 proposta per merenda del pomeriggio: 1 bagel da 80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cena: una pagnotta alle noci da 100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motivazione: roba abbastanza calorica anche se sono giovani non è un problema.</a:t>
            </a:r>
            <a:endParaRPr/>
          </a:p>
        </p:txBody>
      </p:sp>
      <p:sp>
        <p:nvSpPr>
          <p:cNvPr id="237" name="Google Shape;237;p32"/>
          <p:cNvSpPr/>
          <p:nvPr/>
        </p:nvSpPr>
        <p:spPr>
          <a:xfrm>
            <a:off x="1088573" y="3748556"/>
            <a:ext cx="5033554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it-IT" sz="1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Giovane (di circa 20 anni)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colazione: 4 palline di Danubio da 30 gr.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pranzo: 1 baguette da 100 gr.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merenda del pomeriggio: 1 bagel da 80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cena: una pagnotta di pane  alle noci da 100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motivazione: roba abbastanza calorica anche se sono giovani non è un problema.</a:t>
            </a:r>
            <a:endParaRPr/>
          </a:p>
        </p:txBody>
      </p:sp>
      <p:sp>
        <p:nvSpPr>
          <p:cNvPr id="238" name="Google Shape;238;p32"/>
          <p:cNvSpPr/>
          <p:nvPr/>
        </p:nvSpPr>
        <p:spPr>
          <a:xfrm>
            <a:off x="3074124" y="714827"/>
            <a:ext cx="60960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COMPONENTI ERASMUS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Nazionalità famiglia: inglese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/>
          <p:nvPr/>
        </p:nvSpPr>
        <p:spPr>
          <a:xfrm>
            <a:off x="1175656" y="1376658"/>
            <a:ext cx="494646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it-IT" sz="1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Papà (di circa 35 anni)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colazione: 1 girella all’uvetta da 90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pranzo: 2 piadine da 80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merenda del pomeriggio: 2 fette biscottate da 9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cena: 1 fetta di pizza margherita da 100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motivazione: lavoro pesante </a:t>
            </a:r>
            <a:endParaRPr/>
          </a:p>
        </p:txBody>
      </p:sp>
      <p:sp>
        <p:nvSpPr>
          <p:cNvPr id="244" name="Google Shape;244;p33"/>
          <p:cNvSpPr/>
          <p:nvPr/>
        </p:nvSpPr>
        <p:spPr>
          <a:xfrm>
            <a:off x="6122124" y="1376658"/>
            <a:ext cx="494646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it-IT" sz="1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Mamma (di circa 35 anni) </a:t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colazione: 1 girella all’uvetta da 90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pranzo: 2 piadine da 80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merenda del pomeriggio: 2 fette biscottate da 9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cena: 1 fetta di pizza margherita da 100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motivazione: dieta equilibrata.</a:t>
            </a:r>
            <a:endParaRPr/>
          </a:p>
        </p:txBody>
      </p:sp>
      <p:sp>
        <p:nvSpPr>
          <p:cNvPr id="245" name="Google Shape;245;p33"/>
          <p:cNvSpPr/>
          <p:nvPr/>
        </p:nvSpPr>
        <p:spPr>
          <a:xfrm>
            <a:off x="1175657" y="3748556"/>
            <a:ext cx="494646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it-IT" sz="1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Bambina di 7 anni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colazione: 1 girella all’uvetta da 90 gr.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pranzo: 1 piadina da 80 gr.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merenda del pomeriggio: 1 pangocciole</a:t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cena: 1 fetta di pizza margherita da 100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motivazione: per non appesantirsi troppo con dei pasti proteici.</a:t>
            </a:r>
            <a:endParaRPr/>
          </a:p>
        </p:txBody>
      </p:sp>
      <p:sp>
        <p:nvSpPr>
          <p:cNvPr id="246" name="Google Shape;246;p33"/>
          <p:cNvSpPr/>
          <p:nvPr/>
        </p:nvSpPr>
        <p:spPr>
          <a:xfrm>
            <a:off x="6122124" y="3748556"/>
            <a:ext cx="500743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it-IT" sz="1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Nonno e nonna (di circa 70 anni)</a:t>
            </a:r>
            <a:endParaRPr sz="16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colazione: 2 fette biscottate da 9 gr. (a testa)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pranzo: 5 grissini rubatà 12 gr.  (a testa)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merenda del pomeriggio: 2 fette biscottate integrali a testa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○	proposta per cena: 2 lingue di suocera da 50 gr. (a testa)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motivazione: essendo anziani non hanno bisogno di energie.</a:t>
            </a:r>
            <a:endParaRPr/>
          </a:p>
        </p:txBody>
      </p:sp>
      <p:sp>
        <p:nvSpPr>
          <p:cNvPr id="247" name="Google Shape;247;p33"/>
          <p:cNvSpPr/>
          <p:nvPr/>
        </p:nvSpPr>
        <p:spPr>
          <a:xfrm>
            <a:off x="3074124" y="714827"/>
            <a:ext cx="60960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FAMIGLIA FERRARI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Nazionalità italiana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>
            <p:ph type="ctrTitle"/>
          </p:nvPr>
        </p:nvSpPr>
        <p:spPr>
          <a:xfrm>
            <a:off x="2747537" y="2092490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it-IT"/>
              <a:t>FLUSSOGRAMMA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type="title"/>
          </p:nvPr>
        </p:nvSpPr>
        <p:spPr>
          <a:xfrm>
            <a:off x="1289460" y="894223"/>
            <a:ext cx="3718455" cy="1992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None/>
            </a:pPr>
            <a:r>
              <a:rPr b="1" lang="it-IT" sz="144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Ingredienti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Farina			440g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Acqua			110g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Uova			110g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Burro			90g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Zucchero 		110g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Lievito		20g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Sale			6g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endParaRPr sz="144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8" name="Google Shape;258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61" l="-1844" r="8109" t="4591"/>
          <a:stretch/>
        </p:blipFill>
        <p:spPr>
          <a:xfrm>
            <a:off x="7082523" y="1016587"/>
            <a:ext cx="3983073" cy="541928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/>
          <p:nvPr>
            <p:ph idx="2" type="body"/>
          </p:nvPr>
        </p:nvSpPr>
        <p:spPr>
          <a:xfrm>
            <a:off x="1289460" y="3169920"/>
            <a:ext cx="4179523" cy="291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64"/>
              <a:buNone/>
            </a:pPr>
            <a:r>
              <a:rPr b="1" lang="it-IT" sz="1360">
                <a:solidFill>
                  <a:srgbClr val="0070C0"/>
                </a:solidFill>
              </a:rPr>
              <a:t>Procedimento</a:t>
            </a:r>
            <a:r>
              <a:rPr lang="it-IT" sz="1360"/>
              <a:t>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72"/>
              </a:spcBef>
              <a:spcAft>
                <a:spcPts val="0"/>
              </a:spcAft>
              <a:buSzPts val="1564"/>
              <a:buNone/>
            </a:pPr>
            <a:r>
              <a:rPr lang="it-IT" sz="1360"/>
              <a:t>1.	Impastare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72"/>
              </a:spcBef>
              <a:spcAft>
                <a:spcPts val="0"/>
              </a:spcAft>
              <a:buSzPts val="1564"/>
              <a:buNone/>
            </a:pPr>
            <a:r>
              <a:rPr lang="it-IT" sz="1360"/>
              <a:t>2.	Riposo di un’ora in ciotola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72"/>
              </a:spcBef>
              <a:spcAft>
                <a:spcPts val="0"/>
              </a:spcAft>
              <a:buSzPts val="1564"/>
              <a:buNone/>
            </a:pPr>
            <a:r>
              <a:rPr lang="it-IT" sz="1360"/>
              <a:t>3.	Pezzatura di 200g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72"/>
              </a:spcBef>
              <a:spcAft>
                <a:spcPts val="0"/>
              </a:spcAft>
              <a:buSzPts val="1564"/>
              <a:buNone/>
            </a:pPr>
            <a:r>
              <a:rPr lang="it-IT" sz="1360"/>
              <a:t>4.	Filonare a mano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72"/>
              </a:spcBef>
              <a:spcAft>
                <a:spcPts val="0"/>
              </a:spcAft>
              <a:buSzPts val="1564"/>
              <a:buNone/>
            </a:pPr>
            <a:r>
              <a:rPr lang="it-IT" sz="1360"/>
              <a:t>5.	Riposo su apposite teglie sotto nylon per un’ora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72"/>
              </a:spcBef>
              <a:spcAft>
                <a:spcPts val="0"/>
              </a:spcAft>
              <a:buSzPts val="1564"/>
              <a:buNone/>
            </a:pPr>
            <a:r>
              <a:rPr lang="it-IT" sz="1360"/>
              <a:t>6.	Cottura 200°C per 20 minuti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72"/>
              </a:spcBef>
              <a:spcAft>
                <a:spcPts val="0"/>
              </a:spcAft>
              <a:buSzPts val="1564"/>
              <a:buNone/>
            </a:pPr>
            <a:r>
              <a:rPr lang="it-IT" sz="1360"/>
              <a:t>7.	Fare raffreddare e tagliare a fette </a:t>
            </a:r>
            <a:endParaRPr/>
          </a:p>
          <a:p>
            <a:pPr indent="-444500" lvl="0" marL="444500" rtl="0" algn="l">
              <a:lnSpc>
                <a:spcPct val="80000"/>
              </a:lnSpc>
              <a:spcBef>
                <a:spcPts val="872"/>
              </a:spcBef>
              <a:spcAft>
                <a:spcPts val="0"/>
              </a:spcAft>
              <a:buSzPts val="1564"/>
              <a:buNone/>
            </a:pPr>
            <a:r>
              <a:rPr lang="it-IT" sz="1360"/>
              <a:t>8.	Disporre le fette su teglia e tostare da entrambe i lati a 200°C per 2 min</a:t>
            </a:r>
            <a:endParaRPr sz="1360"/>
          </a:p>
          <a:p>
            <a:pPr indent="0" lvl="0" marL="0" rtl="0" algn="l">
              <a:lnSpc>
                <a:spcPct val="80000"/>
              </a:lnSpc>
              <a:spcBef>
                <a:spcPts val="872"/>
              </a:spcBef>
              <a:spcAft>
                <a:spcPts val="0"/>
              </a:spcAft>
              <a:buSzPts val="1564"/>
              <a:buNone/>
            </a:pPr>
            <a:r>
              <a:t/>
            </a:r>
            <a:endParaRPr sz="1360"/>
          </a:p>
        </p:txBody>
      </p:sp>
      <p:sp>
        <p:nvSpPr>
          <p:cNvPr id="260" name="Google Shape;260;p35"/>
          <p:cNvSpPr/>
          <p:nvPr/>
        </p:nvSpPr>
        <p:spPr>
          <a:xfrm>
            <a:off x="3850955" y="647255"/>
            <a:ext cx="36134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FETTE BISCOTTATE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type="title"/>
          </p:nvPr>
        </p:nvSpPr>
        <p:spPr>
          <a:xfrm>
            <a:off x="1289460" y="894223"/>
            <a:ext cx="3718455" cy="1992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None/>
            </a:pPr>
            <a:r>
              <a:rPr b="1" lang="it-IT" sz="144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Ingredienti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Farina			1300g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Acqua			650g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Strutto		130g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Lievito		40g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Sale			25g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Malto			25g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Olio Evo		65g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endParaRPr sz="144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6" name="Google Shape;266;p36"/>
          <p:cNvSpPr txBox="1"/>
          <p:nvPr>
            <p:ph idx="2" type="body"/>
          </p:nvPr>
        </p:nvSpPr>
        <p:spPr>
          <a:xfrm>
            <a:off x="1289460" y="3169920"/>
            <a:ext cx="4179523" cy="291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10"/>
              <a:buNone/>
            </a:pPr>
            <a:r>
              <a:rPr b="1" lang="it-IT" sz="1400">
                <a:solidFill>
                  <a:srgbClr val="0070C0"/>
                </a:solidFill>
              </a:rPr>
              <a:t>Procedimento</a:t>
            </a:r>
            <a:r>
              <a:rPr lang="it-IT" sz="1400">
                <a:solidFill>
                  <a:srgbClr val="0070C0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1.	Impastare</a:t>
            </a:r>
            <a:endParaRPr sz="1400"/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2.	Riposo di un’ora in ciotola</a:t>
            </a:r>
            <a:endParaRPr/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3.	Pezzatura di 80g</a:t>
            </a:r>
            <a:endParaRPr/>
          </a:p>
          <a:p>
            <a:pPr indent="-444500" lvl="0" marL="444500" rtl="0" algn="l">
              <a:spcBef>
                <a:spcPts val="88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4.	Riposo su apposite teglie sotto nylon per un’ora a 30°C</a:t>
            </a:r>
            <a:endParaRPr/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5.	Cottura 220°C per 15 minuti</a:t>
            </a:r>
            <a:endParaRPr/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6.	Sfornare e fare raffreddare </a:t>
            </a:r>
            <a:endParaRPr/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SzPts val="1610"/>
              <a:buNone/>
            </a:pPr>
            <a:r>
              <a:t/>
            </a:r>
            <a:endParaRPr sz="1400"/>
          </a:p>
        </p:txBody>
      </p:sp>
      <p:sp>
        <p:nvSpPr>
          <p:cNvPr id="267" name="Google Shape;267;p36"/>
          <p:cNvSpPr/>
          <p:nvPr/>
        </p:nvSpPr>
        <p:spPr>
          <a:xfrm>
            <a:off x="3850955" y="647255"/>
            <a:ext cx="36134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CIABATTINA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68" name="Google Shape;268;p36"/>
          <p:cNvPicPr preferRelativeResize="0"/>
          <p:nvPr/>
        </p:nvPicPr>
        <p:blipFill rotWithShape="1">
          <a:blip r:embed="rId3">
            <a:alphaModFix/>
          </a:blip>
          <a:srcRect b="5953" l="0" r="19512" t="6189"/>
          <a:stretch/>
        </p:blipFill>
        <p:spPr>
          <a:xfrm>
            <a:off x="6860945" y="1158240"/>
            <a:ext cx="3911558" cy="445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/>
          <p:nvPr>
            <p:ph type="title"/>
          </p:nvPr>
        </p:nvSpPr>
        <p:spPr>
          <a:xfrm>
            <a:off x="1289460" y="894223"/>
            <a:ext cx="3718455" cy="1992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None/>
            </a:pPr>
            <a:r>
              <a:rPr b="1" lang="it-IT" sz="144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Ingredienti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Farina				1300g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Acqua				650g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Burro				130g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Latte				65g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Zucchero			260g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Lievito di b.			65g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Sale				25g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Gocce di cioccolato	260g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endParaRPr sz="144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4" name="Google Shape;274;p37"/>
          <p:cNvSpPr txBox="1"/>
          <p:nvPr>
            <p:ph idx="2" type="body"/>
          </p:nvPr>
        </p:nvSpPr>
        <p:spPr>
          <a:xfrm>
            <a:off x="1289460" y="3169920"/>
            <a:ext cx="4179523" cy="291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10"/>
              <a:buNone/>
            </a:pPr>
            <a:r>
              <a:rPr b="1" lang="it-IT" sz="1400">
                <a:solidFill>
                  <a:srgbClr val="0070C0"/>
                </a:solidFill>
              </a:rPr>
              <a:t>Procedimento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1.	Impastare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2.	Riposo di un’ora in ciotola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3.	Pezzatura di 50g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4.	Pirlatura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5.	Spennellare con uovo e latte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6.	Riposo sotto nylon per 60 minuti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7.	Cottura 180°C per 11 minuti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8.	Sfornare e fare raffreddare </a:t>
            </a:r>
            <a:endParaRPr/>
          </a:p>
        </p:txBody>
      </p:sp>
      <p:sp>
        <p:nvSpPr>
          <p:cNvPr id="275" name="Google Shape;275;p37"/>
          <p:cNvSpPr/>
          <p:nvPr/>
        </p:nvSpPr>
        <p:spPr>
          <a:xfrm>
            <a:off x="3850955" y="647255"/>
            <a:ext cx="36134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PANGOCCIOLE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76" name="Google Shape;276;p37"/>
          <p:cNvPicPr preferRelativeResize="0"/>
          <p:nvPr/>
        </p:nvPicPr>
        <p:blipFill rotWithShape="1">
          <a:blip r:embed="rId3">
            <a:alphaModFix/>
          </a:blip>
          <a:srcRect b="5588" l="0" r="18091" t="4529"/>
          <a:stretch/>
        </p:blipFill>
        <p:spPr>
          <a:xfrm>
            <a:off x="7188987" y="1016587"/>
            <a:ext cx="3705436" cy="516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/>
          <p:nvPr>
            <p:ph type="title"/>
          </p:nvPr>
        </p:nvSpPr>
        <p:spPr>
          <a:xfrm>
            <a:off x="1289460" y="894223"/>
            <a:ext cx="3718455" cy="1992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None/>
            </a:pPr>
            <a:r>
              <a:rPr b="1" lang="it-IT" sz="144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Ingredienti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Farina			1000g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Acqua			500g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Strutto		100g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Lievito		50g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Latte 			50g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Zucchero		50g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Sale			25g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Olio Evo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endParaRPr sz="144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2" name="Google Shape;282;p38"/>
          <p:cNvSpPr txBox="1"/>
          <p:nvPr>
            <p:ph idx="2" type="body"/>
          </p:nvPr>
        </p:nvSpPr>
        <p:spPr>
          <a:xfrm>
            <a:off x="1289460" y="3169920"/>
            <a:ext cx="4318860" cy="291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89"/>
              <a:buNone/>
            </a:pPr>
            <a:r>
              <a:rPr b="1" lang="it-IT" sz="1295">
                <a:solidFill>
                  <a:srgbClr val="0070C0"/>
                </a:solidFill>
              </a:rPr>
              <a:t>Procedimento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1.	Impastare</a:t>
            </a:r>
            <a:endParaRPr sz="1295"/>
          </a:p>
          <a:p>
            <a:pPr indent="0" lvl="0" marL="0" rtl="0" algn="l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2.	Riposo di un’ora in ciotola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3.	Pezzatura di 1500g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4.	Incartare e fare riposare almeno un’ora</a:t>
            </a:r>
            <a:endParaRPr/>
          </a:p>
          <a:p>
            <a:pPr indent="-444500" lvl="0" marL="444500" rtl="0" algn="l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5.	Cospargere la superficie di emulsione e fare delle fossette (buchi)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6.	Fare riposare un’ora sotto telo di nylon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7.	Cottura 250°C per 15 minuti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59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8.	Sfornare e fare raffreddare </a:t>
            </a:r>
            <a:endParaRPr/>
          </a:p>
        </p:txBody>
      </p:sp>
      <p:sp>
        <p:nvSpPr>
          <p:cNvPr id="283" name="Google Shape;283;p38"/>
          <p:cNvSpPr/>
          <p:nvPr/>
        </p:nvSpPr>
        <p:spPr>
          <a:xfrm>
            <a:off x="3850955" y="647255"/>
            <a:ext cx="36134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FOCACCIA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84" name="Google Shape;284;p38"/>
          <p:cNvPicPr preferRelativeResize="0"/>
          <p:nvPr/>
        </p:nvPicPr>
        <p:blipFill rotWithShape="1">
          <a:blip r:embed="rId3">
            <a:alphaModFix/>
          </a:blip>
          <a:srcRect b="11581" l="0" r="0" t="4639"/>
          <a:stretch/>
        </p:blipFill>
        <p:spPr>
          <a:xfrm>
            <a:off x="7226715" y="864535"/>
            <a:ext cx="4434073" cy="5353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ctrTitle"/>
          </p:nvPr>
        </p:nvSpPr>
        <p:spPr>
          <a:xfrm>
            <a:off x="2747537" y="2092490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it-IT"/>
              <a:t>ATTREZZATURE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/>
          <p:nvPr>
            <p:ph type="title"/>
          </p:nvPr>
        </p:nvSpPr>
        <p:spPr>
          <a:xfrm>
            <a:off x="1289460" y="894223"/>
            <a:ext cx="4641077" cy="2127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95"/>
              <a:buFont typeface="Arial"/>
              <a:buNone/>
            </a:pPr>
            <a:r>
              <a:rPr b="1" lang="it-IT" sz="13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Ingredienti</a:t>
            </a:r>
            <a:br>
              <a:rPr lang="it-IT" sz="130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300" u="sng">
                <a:latin typeface="Garamond"/>
                <a:ea typeface="Garamond"/>
                <a:cs typeface="Garamond"/>
                <a:sym typeface="Garamond"/>
              </a:rPr>
              <a:t>impasto:</a:t>
            </a:r>
            <a:r>
              <a:rPr lang="it-IT" sz="1300">
                <a:latin typeface="Garamond"/>
                <a:ea typeface="Garamond"/>
                <a:cs typeface="Garamond"/>
                <a:sym typeface="Garamond"/>
              </a:rPr>
              <a:t>				</a:t>
            </a:r>
            <a:r>
              <a:rPr lang="it-IT" sz="1300" u="sng">
                <a:latin typeface="Garamond"/>
                <a:ea typeface="Garamond"/>
                <a:cs typeface="Garamond"/>
                <a:sym typeface="Garamond"/>
              </a:rPr>
              <a:t>sugo:</a:t>
            </a:r>
            <a:br>
              <a:rPr lang="it-IT" sz="130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300">
                <a:latin typeface="Garamond"/>
                <a:ea typeface="Garamond"/>
                <a:cs typeface="Garamond"/>
                <a:sym typeface="Garamond"/>
              </a:rPr>
              <a:t>Farina “00”		1250g		</a:t>
            </a:r>
            <a:r>
              <a:rPr lang="it-IT" sz="1300"/>
              <a:t>Sugo di pomodoro	250g</a:t>
            </a:r>
            <a:br>
              <a:rPr lang="it-IT" sz="130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300">
                <a:latin typeface="Garamond"/>
                <a:ea typeface="Garamond"/>
                <a:cs typeface="Garamond"/>
                <a:sym typeface="Garamond"/>
              </a:rPr>
              <a:t>Acqua			750g		Sale			6g</a:t>
            </a:r>
            <a:br>
              <a:rPr lang="it-IT" sz="130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300">
                <a:latin typeface="Garamond"/>
                <a:ea typeface="Garamond"/>
                <a:cs typeface="Garamond"/>
                <a:sym typeface="Garamond"/>
              </a:rPr>
              <a:t>Lievito			30g		Zucchero		4g</a:t>
            </a:r>
            <a:br>
              <a:rPr lang="it-IT" sz="130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300">
                <a:latin typeface="Garamond"/>
                <a:ea typeface="Garamond"/>
                <a:cs typeface="Garamond"/>
                <a:sym typeface="Garamond"/>
              </a:rPr>
              <a:t>Sale			25g		Origano		2g</a:t>
            </a:r>
            <a:br>
              <a:rPr lang="it-IT" sz="130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300">
                <a:latin typeface="Garamond"/>
                <a:ea typeface="Garamond"/>
                <a:cs typeface="Garamond"/>
                <a:sym typeface="Garamond"/>
              </a:rPr>
              <a:t>Malto			25g</a:t>
            </a:r>
            <a:r>
              <a:rPr lang="it-IT" sz="1300"/>
              <a:t> 		Olio Extra vergine di oliva	25g</a:t>
            </a:r>
            <a:br>
              <a:rPr lang="it-IT" sz="130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300">
                <a:latin typeface="Garamond"/>
                <a:ea typeface="Garamond"/>
                <a:cs typeface="Garamond"/>
                <a:sym typeface="Garamond"/>
              </a:rPr>
              <a:t>Olio Extra vergine di oliva	50g</a:t>
            </a:r>
            <a:r>
              <a:rPr lang="it-IT" sz="1300"/>
              <a:t> 	</a:t>
            </a:r>
            <a:br>
              <a:rPr lang="it-IT" sz="1300"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30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300">
                <a:latin typeface="Garamond"/>
                <a:ea typeface="Garamond"/>
                <a:cs typeface="Garamond"/>
                <a:sym typeface="Garamond"/>
              </a:rPr>
              <a:t>Mozzarella a cubetti 310g</a:t>
            </a:r>
            <a:br>
              <a:rPr lang="it-IT" sz="1300"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300"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300"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300"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300">
                <a:latin typeface="Garamond"/>
                <a:ea typeface="Garamond"/>
                <a:cs typeface="Garamond"/>
                <a:sym typeface="Garamond"/>
              </a:rPr>
            </a:br>
            <a:endParaRPr sz="13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0" name="Google Shape;290;p39"/>
          <p:cNvSpPr txBox="1"/>
          <p:nvPr>
            <p:ph idx="2" type="body"/>
          </p:nvPr>
        </p:nvSpPr>
        <p:spPr>
          <a:xfrm>
            <a:off x="1289460" y="3169920"/>
            <a:ext cx="5163591" cy="291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9"/>
              <a:buNone/>
            </a:pPr>
            <a:r>
              <a:rPr b="1" lang="it-IT" sz="1295">
                <a:solidFill>
                  <a:srgbClr val="0070C0"/>
                </a:solidFill>
              </a:rPr>
              <a:t>Procedimento</a:t>
            </a:r>
            <a:r>
              <a:rPr lang="it-IT" sz="1295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1.	Impastare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2.	A metà impasto inserire il sale e la restante acqua.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3.	Terminare l’impasto con l’aggiunta dell’olio</a:t>
            </a:r>
            <a:endParaRPr/>
          </a:p>
          <a:p>
            <a:pPr indent="-444500" lvl="0" marL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4.	Fa riposare al caldo (26°C circa) in un contenitore unto d’olio ben coperto con pellicola </a:t>
            </a:r>
            <a:endParaRPr/>
          </a:p>
          <a:p>
            <a:pPr indent="-444500" lvl="0" marL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5.	Stendere l’impasto su teglia (per una teglia 60x 40cm occorrono 1300g)</a:t>
            </a:r>
            <a:endParaRPr/>
          </a:p>
          <a:p>
            <a:pPr indent="-444500" lvl="0" marL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6.	Riporre l’impasto a lievitare per 2 ore (fino al raddoppio del volume) alla temperatura di 28/32°C</a:t>
            </a:r>
            <a:endParaRPr/>
          </a:p>
          <a:p>
            <a:pPr indent="-444500" lvl="0" marL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7.	Preriscaldare il forno a 220°C </a:t>
            </a:r>
            <a:endParaRPr/>
          </a:p>
          <a:p>
            <a:pPr indent="-444500" lvl="0" marL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8.	Condire la pizza con il sugo di pomodoro e la mozzarella tagliata a cubetti</a:t>
            </a:r>
            <a:endParaRPr/>
          </a:p>
          <a:p>
            <a:pPr indent="-444500" lvl="0" marL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9"/>
              <a:buNone/>
            </a:pPr>
            <a:r>
              <a:rPr lang="it-IT" sz="1295"/>
              <a:t>9.	Cuocere a 220°C per 16 minuti circa. (A seconda della temperatura e spessore della pasta)</a:t>
            </a:r>
            <a:endParaRPr/>
          </a:p>
        </p:txBody>
      </p:sp>
      <p:sp>
        <p:nvSpPr>
          <p:cNvPr id="291" name="Google Shape;291;p39"/>
          <p:cNvSpPr/>
          <p:nvPr/>
        </p:nvSpPr>
        <p:spPr>
          <a:xfrm>
            <a:off x="3850955" y="647255"/>
            <a:ext cx="36134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PIZZA MARGHERITA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92" name="Google Shape;292;p39"/>
          <p:cNvPicPr preferRelativeResize="0"/>
          <p:nvPr/>
        </p:nvPicPr>
        <p:blipFill rotWithShape="1">
          <a:blip r:embed="rId3">
            <a:alphaModFix/>
          </a:blip>
          <a:srcRect b="7572" l="0" r="0" t="4647"/>
          <a:stretch/>
        </p:blipFill>
        <p:spPr>
          <a:xfrm>
            <a:off x="6750798" y="1079862"/>
            <a:ext cx="460568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/>
          <p:nvPr>
            <p:ph type="title"/>
          </p:nvPr>
        </p:nvSpPr>
        <p:spPr>
          <a:xfrm>
            <a:off x="1289460" y="963895"/>
            <a:ext cx="3718455" cy="1992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None/>
            </a:pPr>
            <a:r>
              <a:rPr b="1" lang="it-IT" sz="144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Ingredienti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Farina		1090g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Acqua		680g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Olio		110g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Sale		27g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Crescenza 	910g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40">
                <a:latin typeface="Garamond"/>
                <a:ea typeface="Garamond"/>
                <a:cs typeface="Garamond"/>
                <a:sym typeface="Garamond"/>
              </a:rPr>
              <a:t>Olio e sale per la superficie</a:t>
            </a: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40">
                <a:latin typeface="Garamond"/>
                <a:ea typeface="Garamond"/>
                <a:cs typeface="Garamond"/>
                <a:sym typeface="Garamond"/>
              </a:rPr>
            </a:br>
            <a:endParaRPr sz="144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8" name="Google Shape;298;p40"/>
          <p:cNvSpPr txBox="1"/>
          <p:nvPr>
            <p:ph idx="2" type="body"/>
          </p:nvPr>
        </p:nvSpPr>
        <p:spPr>
          <a:xfrm>
            <a:off x="1289460" y="3169920"/>
            <a:ext cx="4318860" cy="291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10"/>
              <a:buNone/>
            </a:pPr>
            <a:r>
              <a:rPr b="1" lang="it-IT" sz="1400">
                <a:solidFill>
                  <a:srgbClr val="0070C0"/>
                </a:solidFill>
              </a:rPr>
              <a:t>Procedimento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1.	Impastare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2.	Riposo in frigorifero diviso in due panetti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3.	Stendere l’impasto del primo panetto molto sottile 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4.	Adagiare su teglia unta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5.	Disporre la crescenza a pezzetti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6.	Stendere il secondo panetto e ricoprire la crescenza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7.	Sigillare bene i bordi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8.	Fare qualche foro in superficie pizzicando la pasta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9.	Spennellare con olio e cospargere di sale fino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10.	Cottura 220°C per 20 minuti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SzPts val="1610"/>
              <a:buNone/>
            </a:pPr>
            <a:r>
              <a:rPr lang="it-IT" sz="1400"/>
              <a:t>11.	Sfornare e far raffreddare</a:t>
            </a:r>
            <a:endParaRPr/>
          </a:p>
        </p:txBody>
      </p:sp>
      <p:sp>
        <p:nvSpPr>
          <p:cNvPr id="299" name="Google Shape;299;p40"/>
          <p:cNvSpPr/>
          <p:nvPr/>
        </p:nvSpPr>
        <p:spPr>
          <a:xfrm>
            <a:off x="3850955" y="647255"/>
            <a:ext cx="36134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FOCACCIA DI RECCO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00" name="Google Shape;300;p40"/>
          <p:cNvPicPr preferRelativeResize="0"/>
          <p:nvPr/>
        </p:nvPicPr>
        <p:blipFill rotWithShape="1">
          <a:blip r:embed="rId3">
            <a:alphaModFix/>
          </a:blip>
          <a:srcRect b="7561" l="0" r="0" t="4152"/>
          <a:stretch/>
        </p:blipFill>
        <p:spPr>
          <a:xfrm>
            <a:off x="7392175" y="960259"/>
            <a:ext cx="4016062" cy="519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/>
          <p:nvPr>
            <p:ph type="ctrTitle"/>
          </p:nvPr>
        </p:nvSpPr>
        <p:spPr>
          <a:xfrm>
            <a:off x="2695287" y="2405998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it-IT" sz="4800"/>
              <a:t>ECONOMIA NUTRIZIONALE</a:t>
            </a:r>
            <a:endParaRPr sz="4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" name="Google Shape;310;p42"/>
          <p:cNvGraphicFramePr/>
          <p:nvPr/>
        </p:nvGraphicFramePr>
        <p:xfrm>
          <a:off x="1248230" y="10854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{22D2C17E-8E0E-427D-8725-5164318D4484}</a:tableStyleId>
              </a:tblPr>
              <a:tblGrid>
                <a:gridCol w="4203325"/>
                <a:gridCol w="2743200"/>
                <a:gridCol w="2856400"/>
              </a:tblGrid>
              <a:tr h="533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cap="none" strike="noStrike">
                          <a:solidFill>
                            <a:srgbClr val="000000"/>
                          </a:solidFill>
                        </a:rPr>
                        <a:t>PRODOTTO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COSTO A PORZIONE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CALORIE A</a:t>
                      </a:r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 PORZIONE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FETTE BISCOTTATE (9</a:t>
                      </a: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 g</a:t>
                      </a: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0,11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28,49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CIABATTINA (80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0,96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226,36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PANGOCCIOLE (50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0,64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141,28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PANINI ALLA CURCUMA (50 g) 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0,60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128,74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PANBRIOCHE (100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1,48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305,73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FETTE DI PANCARRE’ (20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0,22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55,43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BAGUETTE (100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1,21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298,85</a:t>
                      </a: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PALLINE</a:t>
                      </a: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 DI DANUBIO (30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0,42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90,03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FOCACCIA DI RECCO (100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1,72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244,25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Google Shape;315;p43"/>
          <p:cNvGraphicFramePr/>
          <p:nvPr/>
        </p:nvGraphicFramePr>
        <p:xfrm>
          <a:off x="1248230" y="10680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{22D2C17E-8E0E-427D-8725-5164318D4484}</a:tableStyleId>
              </a:tblPr>
              <a:tblGrid>
                <a:gridCol w="4203325"/>
                <a:gridCol w="2743200"/>
                <a:gridCol w="2856400"/>
              </a:tblGrid>
              <a:tr h="51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PRODOTTO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COSTO A PORZIONE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CALORIE A</a:t>
                      </a:r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 PORZIONE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BAGEL</a:t>
                      </a: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 (80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0,75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202,42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HOT DOG (150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1,41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389,60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PANE ALLE NOCI (100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1,39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292,15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GIRELLA ALL’UVETTA (90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1,73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442,48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PIADINA (80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0,60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191,88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PIZZA MARGHERITA (100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1,27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293,93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GRISSINI RUBATA’ (12</a:t>
                      </a: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0,12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30,99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FETTE BISCOTTATE INTEGRALI (9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0,08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29,12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  <a:tr h="469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LINGUE DI SUOCERA (50 g)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0,54 euro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t-IT" sz="1600">
                          <a:solidFill>
                            <a:srgbClr val="000000"/>
                          </a:solidFill>
                        </a:rPr>
                        <a:t>123,62 KCAL</a:t>
                      </a:r>
                      <a:endParaRPr b="0" sz="16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8EF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/>
          <p:nvPr>
            <p:ph type="ctrTitle"/>
          </p:nvPr>
        </p:nvSpPr>
        <p:spPr>
          <a:xfrm>
            <a:off x="2747537" y="2092490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it-IT"/>
              <a:t>GRUPPO ERASMUS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 txBox="1"/>
          <p:nvPr/>
        </p:nvSpPr>
        <p:spPr>
          <a:xfrm>
            <a:off x="1063036" y="1329655"/>
            <a:ext cx="4318860" cy="317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</a:pPr>
            <a:r>
              <a:rPr b="1" lang="it-IT" sz="1800" cap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Ingredienti (per 7 persone – 7 giorni)</a:t>
            </a:r>
            <a:b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-	Farina 				2320 g</a:t>
            </a:r>
            <a:b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-	Burro 	 			460 g</a:t>
            </a:r>
            <a:b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-	Latte 				1160 g</a:t>
            </a:r>
            <a:b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-	Lievito di birra 	 	4 g</a:t>
            </a:r>
            <a:b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-	Sale fino 	   			45 g</a:t>
            </a:r>
            <a:b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-	Zucchero 				95 g</a:t>
            </a:r>
            <a:b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-	Uova (per spennellare) 	2</a:t>
            </a:r>
            <a:b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-	Nutella (per la farcitura)</a:t>
            </a:r>
            <a:b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-	Granella di zucchero</a:t>
            </a:r>
            <a:b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1800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6" name="Google Shape;326;p45"/>
          <p:cNvSpPr/>
          <p:nvPr/>
        </p:nvSpPr>
        <p:spPr>
          <a:xfrm>
            <a:off x="3850955" y="647255"/>
            <a:ext cx="36134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DANUBIO DOLCE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7" name="Google Shape;327;p45"/>
          <p:cNvSpPr/>
          <p:nvPr/>
        </p:nvSpPr>
        <p:spPr>
          <a:xfrm>
            <a:off x="5381896" y="1329655"/>
            <a:ext cx="6096000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Preparazione: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	Impastare gli ingredienti, burro, latte, lievito, zucchero, farina ed infine il sale.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	Far riposare l’impasto in una ciotola per 60 minuti.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	Ricavare con il tarocco delle pezzature da 30 gr.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	Pirlare (fare delle palline).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	Fare riposare su teglia sotto telo di cotone per 10 minuti.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	Fare un foro su ogni pallina e farcire.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	Chiudere le palline con una leggera pirlatura.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	Disporre le palline su tortiera imburrata disponendole a raggiera a partire dal perimetro più esterno fino ad arrivare al centro.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	Far lievitare per circa 60 minuti.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	Spennellare la superficie con uova sbattute.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	Decorare con granella.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	Cottura a 180° C per 40 minuti.</a:t>
            </a:r>
            <a:endParaRPr/>
          </a:p>
          <a:p>
            <a:pPr indent="-444500" lvl="0" marL="444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	Sfornare e far raffreddare.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6"/>
          <p:cNvSpPr txBox="1"/>
          <p:nvPr/>
        </p:nvSpPr>
        <p:spPr>
          <a:xfrm>
            <a:off x="1063036" y="1329655"/>
            <a:ext cx="10275524" cy="473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Garamond"/>
              <a:buNone/>
            </a:pPr>
            <a:r>
              <a:rPr b="1" lang="it-IT" sz="1400" cap="non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BREAKFAST</a:t>
            </a: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Hi guys. How are you doing today?</a:t>
            </a:r>
            <a:endParaRPr sz="1400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n.1: Fine, thank you.</a:t>
            </a:r>
            <a:endParaRPr sz="1400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n.2: Fine, thank you. Can we see a menu, please?</a:t>
            </a:r>
            <a:endParaRPr sz="1400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 Certainly, here you are.</a:t>
            </a:r>
            <a:endParaRPr sz="1400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n.3: Thank you. What's today's specials for breakfast?</a:t>
            </a:r>
            <a:endParaRPr sz="1400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Well, for breakfast we have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FULL ENGLISH BREAKFAST, CONTINENTAL BREAKFAST and PORRIDGE.</a:t>
            </a:r>
            <a:endParaRPr sz="1400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n.1: That all sounds good. </a:t>
            </a:r>
            <a:endParaRPr sz="1400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n.2: Fine, thank you. What exactly is Full English breakfast made up of?</a:t>
            </a:r>
            <a:endParaRPr sz="1400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Sure. Full English breakfast consists of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EGGS (SCRAMBLED, POACHED, BOILED), BACON, SAUSAGE, FRIED TOMATOES, IT IS ALL COOKED.</a:t>
            </a:r>
            <a:endParaRPr sz="1400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n.2: Perfect, I’ll taste this Full English breakfast to start my day, thank you.</a:t>
            </a:r>
            <a:endParaRPr sz="1400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n.3: And what about Continental breakfast?</a:t>
            </a:r>
            <a:endParaRPr sz="1400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</a:pP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1400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33" name="Google Shape;333;p46"/>
          <p:cNvSpPr/>
          <p:nvPr/>
        </p:nvSpPr>
        <p:spPr>
          <a:xfrm>
            <a:off x="2229394" y="647255"/>
            <a:ext cx="75154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SERVING A MEAL 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(Erasmus group): tables of 3 people each.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"/>
          <p:cNvSpPr txBox="1"/>
          <p:nvPr/>
        </p:nvSpPr>
        <p:spPr>
          <a:xfrm>
            <a:off x="1063036" y="1329655"/>
            <a:ext cx="10275524" cy="473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Garamond"/>
              <a:buNone/>
            </a:pPr>
            <a:r>
              <a:rPr b="1" lang="it-IT" sz="1400" cap="non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BREAKFAST (continuation)</a:t>
            </a: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Of course: Continental breakfast is made up of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BREAD ROLLS, TOAST, CROISSANT WITH JAM AND MARMELADE.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n.3: Good. I’ll take a Continental breakfast to start, thank you.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n.1: I would like to taste Porridge actually. Can you explain me what it consists of?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Certainly! Porridge consists of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OAT, HOT MILK AND SUGAR.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n.1: Let’s taste it! Thank you!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Would you like something to drink? We have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COFFEE, TEA, MILK AND FRUIT JUICE.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n.1: I’d like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COFFEE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please.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n.2: I’ll take some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MILK AND FRUIT JUICE 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please.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n.3: I’d like some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TEA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, thank you.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Thank you. I’ll be right back with your breakfast. Enjoy your meal!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</a:pP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1400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8"/>
          <p:cNvSpPr txBox="1"/>
          <p:nvPr/>
        </p:nvSpPr>
        <p:spPr>
          <a:xfrm>
            <a:off x="1063036" y="1329655"/>
            <a:ext cx="10275524" cy="473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Garamond"/>
              <a:buNone/>
            </a:pPr>
            <a:r>
              <a:rPr b="1" lang="it-IT" sz="1400" cap="none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LUNCH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</a:pP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Hi guys. How are you doing?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n.1: Great, thank you.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n.2: Fine, thank you. Can you tell us what today’s specials are, please?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Of course, for lunch today we have </a:t>
            </a:r>
            <a:r>
              <a:rPr b="1" lang="it-IT" sz="16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SOME SANDWICHES.</a:t>
            </a:r>
            <a:endParaRPr b="1" sz="16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n.3: Thank you. What can I put in my sandwich?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you can choose among </a:t>
            </a:r>
            <a:r>
              <a:rPr b="1" lang="it-IT" sz="16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CHEDDAR CHEESE, HAM, CURED HAM, LETTUCE, TOMATOES, MAYONNAISE, AND BREADED CUTLET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n.1: I’ll have </a:t>
            </a:r>
            <a:r>
              <a:rPr b="1" lang="it-IT" sz="16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HAM AND TOMATOES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, thank you.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n.2: I’d like </a:t>
            </a:r>
            <a:r>
              <a:rPr b="1" lang="it-IT" sz="16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CHEDDAR CHEESE AND HAM 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thank you. 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n.3: I’d like</a:t>
            </a:r>
            <a:r>
              <a:rPr lang="it-IT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TOMATOES AND BREADED CUTLET</a:t>
            </a:r>
            <a:r>
              <a:rPr lang="it-IT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hank you.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</a:pP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1400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4" name="Google Shape;344;p48"/>
          <p:cNvSpPr/>
          <p:nvPr/>
        </p:nvSpPr>
        <p:spPr>
          <a:xfrm>
            <a:off x="2229394" y="647255"/>
            <a:ext cx="75154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SERVING A MEAL 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(Erasmus group): tables of 3 people each.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22"/>
          <p:cNvGraphicFramePr/>
          <p:nvPr/>
        </p:nvGraphicFramePr>
        <p:xfrm>
          <a:off x="1924792" y="7901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{22D2C17E-8E0E-427D-8725-5164318D4484}</a:tableStyleId>
              </a:tblPr>
              <a:tblGrid>
                <a:gridCol w="2867475"/>
                <a:gridCol w="1878400"/>
                <a:gridCol w="3857800"/>
              </a:tblGrid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LISTA STRUMENTI E MACCHINARI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PROFESSIONALI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DISPONIBILITA’ IN CASA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ATTREZZATURA ALTERNATIVA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EAF1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1" name="Google Shape;171;p22"/>
          <p:cNvGraphicFramePr/>
          <p:nvPr/>
        </p:nvGraphicFramePr>
        <p:xfrm>
          <a:off x="1932580" y="13556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{22D2C17E-8E0E-427D-8725-5164318D4484}</a:tableStyleId>
              </a:tblPr>
              <a:tblGrid>
                <a:gridCol w="2862025"/>
                <a:gridCol w="1874850"/>
                <a:gridCol w="3850500"/>
              </a:tblGrid>
              <a:tr h="34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tarocco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4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raschia in acciaio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4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raschia in legno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NO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Raschia in acciaio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4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pantografo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NO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Rotella taglia pasta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4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sac à poche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4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spatola a “L” o inclinata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4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spatola in gomma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4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asse in legno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4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coltello a lama liscia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4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coltello a lama seghettata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4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recipienti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4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pennelli in setola naturale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4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pennelli in silicone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4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teli in cotone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/>
          <p:nvPr/>
        </p:nvSpPr>
        <p:spPr>
          <a:xfrm>
            <a:off x="1063036" y="1329655"/>
            <a:ext cx="10275524" cy="473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Garamond"/>
              <a:buNone/>
            </a:pPr>
            <a:r>
              <a:rPr b="1" lang="it-IT" sz="1400" cap="none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LUNCH (continuation)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</a:pP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Would you like something to drink?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n.2: What do you have on your list?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We can offer you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STILL OR SPARKLING WATER AND COKE.</a:t>
            </a:r>
            <a:endParaRPr b="1" sz="1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n.1: I’ll have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STILL WATER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, thank you.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n.2: I’d like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SPARKLING WATER, 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thank you. 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n.3: I’d like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COKE</a:t>
            </a:r>
            <a:r>
              <a:rPr lang="it-IT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, thank you.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Can I get you anything else?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n.1: I think we’re fine. Thank you!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Thank you. I’ll be right back with your orders. Enjoy your meal and have a good day!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</a:pP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1400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/>
          <p:nvPr/>
        </p:nvSpPr>
        <p:spPr>
          <a:xfrm>
            <a:off x="1063036" y="1329655"/>
            <a:ext cx="10275524" cy="473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Garamond"/>
              <a:buNone/>
            </a:pPr>
            <a:r>
              <a:rPr b="1" lang="it-IT" sz="1400" cap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DINNER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</a:pP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Hi guys. What’s up?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n.1: Very good, thank you.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n.2: Fine, thank you. Can you tell us what’s in this evening’s menu, please?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Of course, for dinner today we have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MEAT (LAMB, BEEF AND PORK), VEGETABLES (BAKED OR FRIED POTATOES, CARROT AND PAN - FRIED PEAS)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n.3: Ok, then... I’ll have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PORK AND CARROTS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n.1: I’ll have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LAMB AND FRIED PEAS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, thank you.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n.2: I’d like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BEEF AND FRIED POTATOES,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thank you. 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Would you like something to drink? We have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STILL OR SPARKLING WATER AND COKE.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</a:pP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1400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5" name="Google Shape;355;p50"/>
          <p:cNvSpPr/>
          <p:nvPr/>
        </p:nvSpPr>
        <p:spPr>
          <a:xfrm>
            <a:off x="2229394" y="647255"/>
            <a:ext cx="75154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SERVING A MEAL 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(Erasmus group): tables of 3 people each.</a:t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1"/>
          <p:cNvSpPr txBox="1"/>
          <p:nvPr/>
        </p:nvSpPr>
        <p:spPr>
          <a:xfrm>
            <a:off x="1063036" y="1329655"/>
            <a:ext cx="10275524" cy="473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Garamond"/>
              <a:buNone/>
            </a:pPr>
            <a:r>
              <a:rPr b="1" lang="it-IT" sz="1400" cap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DINNER (continuation)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</a:pP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n.1: I’ll have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COKE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, thank you.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n.2: I’d like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STILL WATER, 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thank you. 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n.3: I’d like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SPARKLING WATER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, thank you.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Can I get you anything else? We also prepared some desserts: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PUDDING AND APPLE PIE.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n.3: That’s great! I’ll have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PUDDING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n.1: I’ll have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APPLE PIE, 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thank you.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Customer n.2: I’d like </a:t>
            </a:r>
            <a:r>
              <a:rPr b="1" lang="it-IT" sz="1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PUDDING</a:t>
            </a: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, thank you. 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it-IT" sz="14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Waitperson: Thank you. I’ll be right back with your orders. Enjoy your meal and have a good night!</a:t>
            </a:r>
            <a:endParaRPr sz="14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</a:pP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it-IT" sz="1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1400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/>
          <p:nvPr>
            <p:ph type="ctrTitle"/>
          </p:nvPr>
        </p:nvSpPr>
        <p:spPr>
          <a:xfrm>
            <a:off x="2695287" y="2405998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it-IT" sz="4800"/>
              <a:t>ECONOMIA AZIENDALE</a:t>
            </a:r>
            <a:endParaRPr sz="4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3"/>
          <p:cNvSpPr/>
          <p:nvPr/>
        </p:nvSpPr>
        <p:spPr>
          <a:xfrm>
            <a:off x="3074126" y="756514"/>
            <a:ext cx="6096000" cy="383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TIPOLOGIA DI AZIENDA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53"/>
          <p:cNvPicPr preferRelativeResize="0"/>
          <p:nvPr/>
        </p:nvPicPr>
        <p:blipFill rotWithShape="1">
          <a:blip r:embed="rId3">
            <a:alphaModFix/>
          </a:blip>
          <a:srcRect b="30751" l="0" r="0" t="6563"/>
          <a:stretch/>
        </p:blipFill>
        <p:spPr>
          <a:xfrm>
            <a:off x="2760617" y="1331925"/>
            <a:ext cx="6140359" cy="324878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72" name="Google Shape;372;p53"/>
          <p:cNvSpPr/>
          <p:nvPr/>
        </p:nvSpPr>
        <p:spPr>
          <a:xfrm>
            <a:off x="1018903" y="4772297"/>
            <a:ext cx="10337074" cy="1062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 tipologia di società scelta è: </a:t>
            </a:r>
            <a:r>
              <a:rPr lang="it-IT" sz="1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l’ Impresa familiare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Motivazione: poiché questa è un’azienda in cui c’è un titolare che lavora insieme ai propri familiari e/o eventuali parenti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373" name="Google Shape;373;p53"/>
          <p:cNvCxnSpPr/>
          <p:nvPr/>
        </p:nvCxnSpPr>
        <p:spPr>
          <a:xfrm flipH="1">
            <a:off x="1515411" y="3474719"/>
            <a:ext cx="1950600" cy="1201800"/>
          </a:xfrm>
          <a:prstGeom prst="bentConnector3">
            <a:avLst>
              <a:gd fmla="val 100006" name="adj1"/>
            </a:avLst>
          </a:prstGeom>
          <a:noFill/>
          <a:ln cap="flat" cmpd="sng" w="5715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4" name="Google Shape;374;p53"/>
          <p:cNvSpPr/>
          <p:nvPr/>
        </p:nvSpPr>
        <p:spPr>
          <a:xfrm>
            <a:off x="3457303" y="3082834"/>
            <a:ext cx="1567543" cy="827315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4"/>
          <p:cNvSpPr txBox="1"/>
          <p:nvPr>
            <p:ph type="ctrTitle"/>
          </p:nvPr>
        </p:nvSpPr>
        <p:spPr>
          <a:xfrm>
            <a:off x="2709815" y="27855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it-IT" sz="4800"/>
              <a:t>GRAZIE PER LA VOSTRA ATTENZIONE</a:t>
            </a:r>
            <a:endParaRPr sz="4800"/>
          </a:p>
        </p:txBody>
      </p:sp>
      <p:sp>
        <p:nvSpPr>
          <p:cNvPr id="380" name="Google Shape;380;p54"/>
          <p:cNvSpPr txBox="1"/>
          <p:nvPr/>
        </p:nvSpPr>
        <p:spPr>
          <a:xfrm>
            <a:off x="8130901" y="6135185"/>
            <a:ext cx="3939179" cy="465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79"/>
              <a:buFont typeface="Arial"/>
              <a:buNone/>
            </a:pPr>
            <a:r>
              <a:rPr lang="it-IT" sz="259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Matteo Moletti</a:t>
            </a:r>
            <a:endParaRPr sz="2590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p23"/>
          <p:cNvGraphicFramePr/>
          <p:nvPr/>
        </p:nvGraphicFramePr>
        <p:xfrm>
          <a:off x="1924792" y="7901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{22D2C17E-8E0E-427D-8725-5164318D4484}</a:tableStyleId>
              </a:tblPr>
              <a:tblGrid>
                <a:gridCol w="2867475"/>
                <a:gridCol w="1878400"/>
                <a:gridCol w="3857800"/>
              </a:tblGrid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LISTA STRUMENTI E MACCHINARI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PROFESSIONALI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DISPONIBILITA’ IN CASA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ATTREZZATURA ALTERNATIVA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EAF1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7" name="Google Shape;177;p23"/>
          <p:cNvGraphicFramePr/>
          <p:nvPr/>
        </p:nvGraphicFramePr>
        <p:xfrm>
          <a:off x="1924858" y="13836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{22D2C17E-8E0E-427D-8725-5164318D4484}</a:tableStyleId>
              </a:tblPr>
              <a:tblGrid>
                <a:gridCol w="2864600"/>
                <a:gridCol w="1876525"/>
                <a:gridCol w="3853950"/>
              </a:tblGrid>
              <a:tr h="32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teli di naylon per alimenti</a:t>
                      </a:r>
                      <a:endParaRPr/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2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la teglia in acciaio</a:t>
                      </a:r>
                      <a:endParaRPr/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2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la teglia microforata e teflonata</a:t>
                      </a:r>
                      <a:endParaRPr/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2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la teglia teflonata</a:t>
                      </a:r>
                      <a:endParaRPr/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2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le  bocchette</a:t>
                      </a:r>
                      <a:endParaRPr/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2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cucchiaio in legno</a:t>
                      </a:r>
                      <a:endParaRPr/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2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mattarelli in legno </a:t>
                      </a:r>
                      <a:endParaRPr/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2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forchette e cucchiai in acciaio</a:t>
                      </a:r>
                      <a:endParaRPr/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2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stampi per il pane (rosetta, tartaruga)</a:t>
                      </a:r>
                      <a:endParaRPr/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NO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2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carta da forno </a:t>
                      </a:r>
                      <a:endParaRPr/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559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stampo pane in cassetta (diverse dimensioni)</a:t>
                      </a:r>
                      <a:endParaRPr/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NO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2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frusta in acciaio</a:t>
                      </a:r>
                      <a:endParaRPr/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2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mestolo in acciaio (diverse misure)</a:t>
                      </a:r>
                      <a:endParaRPr/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2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raschia taglia biova</a:t>
                      </a:r>
                      <a:endParaRPr/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NO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Google Shape;182;p24"/>
          <p:cNvGraphicFramePr/>
          <p:nvPr/>
        </p:nvGraphicFramePr>
        <p:xfrm>
          <a:off x="1924792" y="7901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{22D2C17E-8E0E-427D-8725-5164318D4484}</a:tableStyleId>
              </a:tblPr>
              <a:tblGrid>
                <a:gridCol w="2867475"/>
                <a:gridCol w="1878400"/>
                <a:gridCol w="3857800"/>
              </a:tblGrid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LISTA STRUMENTI E MACCHINARI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PROFESSIONALI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DISPONIBILITA’ IN CASA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ATTREZZATURA ALTERNATIVA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EAF1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3" name="Google Shape;183;p24"/>
          <p:cNvGraphicFramePr/>
          <p:nvPr/>
        </p:nvGraphicFramePr>
        <p:xfrm>
          <a:off x="1924858" y="13923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{22D2C17E-8E0E-427D-8725-5164318D4484}</a:tableStyleId>
              </a:tblPr>
              <a:tblGrid>
                <a:gridCol w="2864600"/>
                <a:gridCol w="1876525"/>
                <a:gridCol w="3853950"/>
              </a:tblGrid>
              <a:tr h="31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bilance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piastre ad induzione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Fornelli a gas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affila coltelli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rotella tagliapasta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buca sfoglia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Forchetta o Coltello a punta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guanti da forno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Presine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mixer a immersione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il “testo” (teglia per la farinata)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pala tonda in acciaio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planetaria (gancio, foglia, frusta)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82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impastatrice a spirale (con 1 o 2 velocità)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impastatrice a braccia tuffanti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551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impastatrice a forcella (indicata per pasta dura)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sfogliatrice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125" marB="45125" marR="45125" marL="4512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725" marL="48725">
                    <a:solidFill>
                      <a:srgbClr val="EAF1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Google Shape;188;p25"/>
          <p:cNvGraphicFramePr/>
          <p:nvPr/>
        </p:nvGraphicFramePr>
        <p:xfrm>
          <a:off x="1924792" y="7901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{22D2C17E-8E0E-427D-8725-5164318D4484}</a:tableStyleId>
              </a:tblPr>
              <a:tblGrid>
                <a:gridCol w="2867475"/>
                <a:gridCol w="1878400"/>
                <a:gridCol w="3857800"/>
              </a:tblGrid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LISTA STRUMENTI E MACCHINARI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PROFESSIONALI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DISPONIBILITA’ IN CASA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ATTREZZATURA ALTERNATIVA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EAF1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9" name="Google Shape;189;p25"/>
          <p:cNvGraphicFramePr/>
          <p:nvPr/>
        </p:nvGraphicFramePr>
        <p:xfrm>
          <a:off x="1915162" y="13818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{22D2C17E-8E0E-427D-8725-5164318D4484}</a:tableStyleId>
              </a:tblPr>
              <a:tblGrid>
                <a:gridCol w="2867850"/>
                <a:gridCol w="1878650"/>
                <a:gridCol w="3858300"/>
              </a:tblGrid>
              <a:tr h="33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microonde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chifferatrice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NO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caraffe graduate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setacci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colino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colino cinese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 NO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apriscatole ( da tavolo)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tortiere (di diverse misure)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Spezzatrice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NO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coppa pasta (diverse forme e misure)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colino a pistone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NO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forno statico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SI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forno termoventilato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NO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forno rotor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NO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7050" marB="47050" marR="47050" marL="4705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825" marL="50825">
                    <a:solidFill>
                      <a:srgbClr val="EAF1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26"/>
          <p:cNvGraphicFramePr/>
          <p:nvPr/>
        </p:nvGraphicFramePr>
        <p:xfrm>
          <a:off x="1924792" y="7901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{22D2C17E-8E0E-427D-8725-5164318D4484}</a:tableStyleId>
              </a:tblPr>
              <a:tblGrid>
                <a:gridCol w="2867475"/>
                <a:gridCol w="1878400"/>
                <a:gridCol w="3857800"/>
              </a:tblGrid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LISTA STRUMENTI E MACCHINARI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PROFESSIONALI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DISPONIBILITA’ IN CASA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cap="none" strike="noStrike"/>
                        <a:t>ATTREZZATURA ALTERNATIVA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EAF1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" name="Google Shape;195;p26"/>
          <p:cNvGraphicFramePr/>
          <p:nvPr/>
        </p:nvGraphicFramePr>
        <p:xfrm>
          <a:off x="1904368" y="13730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{22D2C17E-8E0E-427D-8725-5164318D4484}</a:tableStyleId>
              </a:tblPr>
              <a:tblGrid>
                <a:gridCol w="2868525"/>
                <a:gridCol w="1879100"/>
                <a:gridCol w="3859250"/>
              </a:tblGrid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cella di lievitazione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Sostituisco con telo di cotone e coperta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cella frigorifera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fermalievita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freezer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abbattitore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scaffali in acciaio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pedana in plastica (per stoccaggio farina)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mastello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cassette porta impasto “bassine”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griglie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Pentola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Padella (diverso diametro)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grattugia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macina spezie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NO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Mezzaluna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stampistica in silicone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  <a:tr h="29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piastra riscaldante o per cottura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SI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175" marB="41175" marR="41175" marL="41175">
                    <a:solidFill>
                      <a:srgbClr val="EAF1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cap="none" strike="noStrike"/>
                        <a:t>A gas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4475" marL="44475">
                    <a:solidFill>
                      <a:srgbClr val="EAF1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ctrTitle"/>
          </p:nvPr>
        </p:nvSpPr>
        <p:spPr>
          <a:xfrm>
            <a:off x="2747537" y="2092490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it-IT"/>
              <a:t>HACCP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/>
          <p:nvPr/>
        </p:nvSpPr>
        <p:spPr>
          <a:xfrm>
            <a:off x="3074126" y="756514"/>
            <a:ext cx="6096000" cy="72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ELENCO DI REGOLE DA OSSERVARE A CASA PER LA PREPARAZIONE DEI PRODOTTI DA FORNO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1245324" y="1637211"/>
            <a:ext cx="4785605" cy="4371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1.	Nell’igiene della persona bisogna lavarsi spesso le mani e curare la pulizia del corpo e dei capelli, 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2.	Non avere accessorie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3.	Indossare abiti puliti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4.	Non fumare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5.	Non tossire sugli alimenti.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6.	E’ importante areare i locali per evitare la formazione di muffe.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7.	I pavimenti devono essere puliti e facilmente pulibili.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8.	È obbligatorio l’utilizzo di acqua potabile.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9.	La scadenza dei prodotti va rispettata in ordine.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10.	Il frigo va tenuto a 4°C e il freezer a -18°C.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11.	Lavare e disinfettare utensili, posate e i coltelli dopo l’uso.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12.	Usare mascherina e guanti.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13.	Nell’ambiente dove produci non ci devono essere ragnatele, insetti o topi.</a:t>
            </a:r>
            <a:endParaRPr b="0"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6325457" y="1637211"/>
            <a:ext cx="4893924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14.	Lavare sempre con cura verdura e frutta.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15.	Avere sempre la divisa completa, pulita e ordinata.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16.	Pulire il forno prima di ogni utilizzo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17.	Mantenere il frigo in buone condizioni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18.	Assaggiare il cibo con posate pulite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19.	In caso di ferite mettere un cerotto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20.	Tenere lontano gli alimenti cotti da quelli crudi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21.	Scongelare gli alimenti in modo corretto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22.	Non lasciare il cibo in pentole di alluminio</a:t>
            </a:r>
            <a:endParaRPr/>
          </a:p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23.	L’ambiente dove si lavora non deve comunicare direttamente con il WC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anico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